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00" r:id="rId5"/>
    <p:sldId id="258" r:id="rId6"/>
    <p:sldId id="277" r:id="rId7"/>
    <p:sldId id="296" r:id="rId8"/>
    <p:sldId id="295" r:id="rId9"/>
    <p:sldId id="297" r:id="rId10"/>
    <p:sldId id="298" r:id="rId11"/>
    <p:sldId id="299" r:id="rId12"/>
  </p:sldIdLst>
  <p:sldSz cx="10688638" cy="7562850"/>
  <p:notesSz cx="6735763" cy="9866313"/>
  <p:defaultTextStyle>
    <a:defPPr>
      <a:defRPr lang="en-US"/>
    </a:defPPr>
    <a:lvl1pPr marL="0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190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4377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1566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88756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5943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3133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0322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77510" algn="l" defTabSz="49719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8BF6E7E-D566-4A08-A975-30EE3437E046}">
          <p14:sldIdLst>
            <p14:sldId id="300"/>
            <p14:sldId id="258"/>
            <p14:sldId id="277"/>
            <p14:sldId id="296"/>
            <p14:sldId id="295"/>
            <p14:sldId id="297"/>
            <p14:sldId id="298"/>
            <p14:sldId id="299"/>
          </p14:sldIdLst>
        </p14:section>
        <p14:section name="Untitled Section" id="{C2AE8BE7-81A1-4EE3-A034-4958BF230F2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zanela Babic" initials="DB" lastIdx="1" clrIdx="0">
    <p:extLst>
      <p:ext uri="{19B8F6BF-5375-455C-9EA6-DF929625EA0E}">
        <p15:presenceInfo xmlns:p15="http://schemas.microsoft.com/office/powerpoint/2012/main" userId="S-1-5-21-1222861266-1497565602-1846952604-26431" providerId="AD"/>
      </p:ext>
    </p:extLst>
  </p:cmAuthor>
  <p:cmAuthor id="2" name="Arijana Drinic" initials="AD" lastIdx="2" clrIdx="1">
    <p:extLst>
      <p:ext uri="{19B8F6BF-5375-455C-9EA6-DF929625EA0E}">
        <p15:presenceInfo xmlns:p15="http://schemas.microsoft.com/office/powerpoint/2012/main" userId="S-1-5-21-1222861266-1497565602-1846952604-2668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58" autoAdjust="0"/>
    <p:restoredTop sz="94756" autoAdjust="0"/>
  </p:normalViewPr>
  <p:slideViewPr>
    <p:cSldViewPr snapToGrid="0" snapToObjects="1">
      <p:cViewPr varScale="1">
        <p:scale>
          <a:sx n="79" d="100"/>
          <a:sy n="79" d="100"/>
        </p:scale>
        <p:origin x="1050" y="10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D25E1-B0C1-489A-8F2D-6A17C963D7CE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9D888-8C2E-4669-A966-0DD36D31FF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066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F3FF8-38E5-4DAD-9B47-620E64C155CF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55650" y="741363"/>
            <a:ext cx="5224463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75FAE-3CF9-4FC6-BD5D-137B7E3881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3820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969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47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49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68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18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92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75FAE-3CF9-4FC6-BD5D-137B7E3881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9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702088" cy="756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9"/>
            <a:ext cx="9085342" cy="1621111"/>
          </a:xfrm>
          <a:prstGeom prst="rect">
            <a:avLst/>
          </a:prstGeom>
        </p:spPr>
        <p:txBody>
          <a:bodyPr lIns="99438" tIns="49719" rIns="99438" bIns="49719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  <a:prstGeom prst="rect">
            <a:avLst/>
          </a:prstGeom>
        </p:spPr>
        <p:txBody>
          <a:bodyPr lIns="99438" tIns="49719" rIns="99438" bIns="49719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8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31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0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1B3538C1-181D-4C1E-AB9C-0E9E58878899}" type="datetime1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05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99438" tIns="49719" rIns="99438" bIns="49719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1764669"/>
            <a:ext cx="9619774" cy="4991131"/>
          </a:xfrm>
          <a:prstGeom prst="rect">
            <a:avLst/>
          </a:prstGeom>
        </p:spPr>
        <p:txBody>
          <a:bodyPr vert="eaVert" lIns="99438" tIns="49719" rIns="99438" bIns="49719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DB76FDB-E3C9-46FA-8948-F2764C64F2FA}" type="datetime1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195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8"/>
            <a:ext cx="2404944" cy="6452932"/>
          </a:xfrm>
          <a:prstGeom prst="rect">
            <a:avLst/>
          </a:prstGeom>
        </p:spPr>
        <p:txBody>
          <a:bodyPr vert="eaVert" lIns="99438" tIns="49719" rIns="99438" bIns="49719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8"/>
            <a:ext cx="7036687" cy="6452932"/>
          </a:xfrm>
          <a:prstGeom prst="rect">
            <a:avLst/>
          </a:prstGeom>
        </p:spPr>
        <p:txBody>
          <a:bodyPr vert="eaVert" lIns="99438" tIns="49719" rIns="99438" bIns="49719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EC7C36DD-71DB-4F7E-958C-8FA14CFCEED6}" type="datetime1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32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99438" tIns="49719" rIns="99438" bIns="49719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432" y="1764669"/>
            <a:ext cx="9619774" cy="4991131"/>
          </a:xfrm>
          <a:prstGeom prst="rect">
            <a:avLst/>
          </a:prstGeom>
        </p:spPr>
        <p:txBody>
          <a:bodyPr lIns="99438" tIns="49719" rIns="99438" bIns="49719"/>
          <a:lstStyle/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42101A7F-80BC-44CB-AEC6-2729D2468912}" type="datetime1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07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5"/>
            <a:ext cx="9085342" cy="1502066"/>
          </a:xfrm>
          <a:prstGeom prst="rect">
            <a:avLst/>
          </a:prstGeom>
        </p:spPr>
        <p:txBody>
          <a:bodyPr lIns="99438" tIns="49719" rIns="99438" bIns="49719" anchor="t"/>
          <a:lstStyle>
            <a:lvl1pPr algn="l">
              <a:defRPr sz="4400" b="1" cap="all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60"/>
            <a:ext cx="9085342" cy="1654373"/>
          </a:xfrm>
          <a:prstGeom prst="rect">
            <a:avLst/>
          </a:prstGeom>
        </p:spPr>
        <p:txBody>
          <a:bodyPr lIns="99438" tIns="49719" rIns="99438" bIns="49719"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1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437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15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8875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594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313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03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7751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5DEDB1FE-33CB-47DC-9F57-2F92174536F8}" type="datetime1">
              <a:rPr lang="en-US" smtClean="0"/>
              <a:t>12/7/2015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15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99438" tIns="49719" rIns="99438" bIns="49719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9"/>
            <a:ext cx="4720815" cy="4991131"/>
          </a:xfrm>
          <a:prstGeom prst="rect">
            <a:avLst/>
          </a:prstGeom>
        </p:spPr>
        <p:txBody>
          <a:bodyPr lIns="99438" tIns="49719" rIns="99438" bIns="49719"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9"/>
            <a:ext cx="4720815" cy="4991131"/>
          </a:xfrm>
          <a:prstGeom prst="rect">
            <a:avLst/>
          </a:prstGeom>
        </p:spPr>
        <p:txBody>
          <a:bodyPr lIns="99438" tIns="49719" rIns="99438" bIns="49719"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EE718475-7D67-4ED1-8962-AB65F8E5F7C8}" type="datetime1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39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99438" tIns="49719" rIns="99438" bIns="49719"/>
          <a:lstStyle>
            <a:lvl1pPr>
              <a:defRPr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  <a:prstGeom prst="rect">
            <a:avLst/>
          </a:prstGeom>
        </p:spPr>
        <p:txBody>
          <a:bodyPr lIns="99438" tIns="49719" rIns="99438" bIns="49719" anchor="b"/>
          <a:lstStyle>
            <a:lvl1pPr marL="0" indent="0">
              <a:buNone/>
              <a:defRPr sz="2600" b="1"/>
            </a:lvl1pPr>
            <a:lvl2pPr marL="497190" indent="0">
              <a:buNone/>
              <a:defRPr sz="2200" b="1"/>
            </a:lvl2pPr>
            <a:lvl3pPr marL="994377" indent="0">
              <a:buNone/>
              <a:defRPr sz="2000" b="1"/>
            </a:lvl3pPr>
            <a:lvl4pPr marL="1491566" indent="0">
              <a:buNone/>
              <a:defRPr sz="1700" b="1"/>
            </a:lvl4pPr>
            <a:lvl5pPr marL="1988756" indent="0">
              <a:buNone/>
              <a:defRPr sz="1700" b="1"/>
            </a:lvl5pPr>
            <a:lvl6pPr marL="2485943" indent="0">
              <a:buNone/>
              <a:defRPr sz="1700" b="1"/>
            </a:lvl6pPr>
            <a:lvl7pPr marL="2983133" indent="0">
              <a:buNone/>
              <a:defRPr sz="1700" b="1"/>
            </a:lvl7pPr>
            <a:lvl8pPr marL="3480322" indent="0">
              <a:buNone/>
              <a:defRPr sz="1700" b="1"/>
            </a:lvl8pPr>
            <a:lvl9pPr marL="3977510" indent="0">
              <a:buNone/>
              <a:defRPr sz="17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  <a:prstGeom prst="rect">
            <a:avLst/>
          </a:prstGeom>
        </p:spPr>
        <p:txBody>
          <a:bodyPr lIns="99438" tIns="49719" rIns="99438" bIns="49719"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7" cy="705515"/>
          </a:xfrm>
          <a:prstGeom prst="rect">
            <a:avLst/>
          </a:prstGeom>
        </p:spPr>
        <p:txBody>
          <a:bodyPr lIns="99438" tIns="49719" rIns="99438" bIns="49719" anchor="b"/>
          <a:lstStyle>
            <a:lvl1pPr marL="0" indent="0">
              <a:buNone/>
              <a:defRPr sz="2600" b="1"/>
            </a:lvl1pPr>
            <a:lvl2pPr marL="497190" indent="0">
              <a:buNone/>
              <a:defRPr sz="2200" b="1"/>
            </a:lvl2pPr>
            <a:lvl3pPr marL="994377" indent="0">
              <a:buNone/>
              <a:defRPr sz="2000" b="1"/>
            </a:lvl3pPr>
            <a:lvl4pPr marL="1491566" indent="0">
              <a:buNone/>
              <a:defRPr sz="1700" b="1"/>
            </a:lvl4pPr>
            <a:lvl5pPr marL="1988756" indent="0">
              <a:buNone/>
              <a:defRPr sz="1700" b="1"/>
            </a:lvl5pPr>
            <a:lvl6pPr marL="2485943" indent="0">
              <a:buNone/>
              <a:defRPr sz="1700" b="1"/>
            </a:lvl6pPr>
            <a:lvl7pPr marL="2983133" indent="0">
              <a:buNone/>
              <a:defRPr sz="1700" b="1"/>
            </a:lvl7pPr>
            <a:lvl8pPr marL="3480322" indent="0">
              <a:buNone/>
              <a:defRPr sz="1700" b="1"/>
            </a:lvl8pPr>
            <a:lvl9pPr marL="3977510" indent="0">
              <a:buNone/>
              <a:defRPr sz="1700" b="1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7" cy="4357393"/>
          </a:xfrm>
          <a:prstGeom prst="rect">
            <a:avLst/>
          </a:prstGeom>
        </p:spPr>
        <p:txBody>
          <a:bodyPr lIns="99438" tIns="49719" rIns="99438" bIns="49719"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3724CBA-890F-4B58-A2A6-6B700352803B}" type="datetime1">
              <a:rPr lang="en-US" smtClean="0"/>
              <a:t>12/7/2015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7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lIns="99438" tIns="49719" rIns="99438" bIns="49719"/>
          <a:lstStyle/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EEB510BE-51D7-4994-A6A5-3ED710646626}" type="datetime1">
              <a:rPr lang="en-US" smtClean="0"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5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E30C5CD6-4AE2-4C12-AAAB-CC2C2988C2E5}" type="datetime1">
              <a:rPr lang="en-US" smtClean="0"/>
              <a:t>12/7/2015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2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1113"/>
            <a:ext cx="3516489" cy="1281483"/>
          </a:xfrm>
          <a:prstGeom prst="rect">
            <a:avLst/>
          </a:prstGeom>
        </p:spPr>
        <p:txBody>
          <a:bodyPr lIns="99438" tIns="49719" rIns="99438" bIns="49719" anchor="b"/>
          <a:lstStyle>
            <a:lvl1pPr algn="l">
              <a:defRPr sz="22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4" y="301115"/>
            <a:ext cx="5975245" cy="6454683"/>
          </a:xfrm>
          <a:prstGeom prst="rect">
            <a:avLst/>
          </a:prstGeom>
        </p:spPr>
        <p:txBody>
          <a:bodyPr lIns="99438" tIns="49719" rIns="99438" bIns="49719"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ta-IN" smtClean="0"/>
              <a:t>Click to edit Master text styles</a:t>
            </a:r>
          </a:p>
          <a:p>
            <a:pPr lvl="1"/>
            <a:r>
              <a:rPr lang="ta-IN" smtClean="0"/>
              <a:t>Second level</a:t>
            </a:r>
          </a:p>
          <a:p>
            <a:pPr lvl="2"/>
            <a:r>
              <a:rPr lang="ta-IN" smtClean="0"/>
              <a:t>Third level</a:t>
            </a:r>
          </a:p>
          <a:p>
            <a:pPr lvl="3"/>
            <a:r>
              <a:rPr lang="ta-IN" smtClean="0"/>
              <a:t>Fourth level</a:t>
            </a:r>
          </a:p>
          <a:p>
            <a:pPr lvl="4"/>
            <a:r>
              <a:rPr lang="ta-IN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2" y="1582598"/>
            <a:ext cx="3516489" cy="5173200"/>
          </a:xfrm>
          <a:prstGeom prst="rect">
            <a:avLst/>
          </a:prstGeom>
        </p:spPr>
        <p:txBody>
          <a:bodyPr lIns="99438" tIns="49719" rIns="99438" bIns="49719"/>
          <a:lstStyle>
            <a:lvl1pPr marL="0" indent="0">
              <a:buNone/>
              <a:defRPr sz="1500"/>
            </a:lvl1pPr>
            <a:lvl2pPr marL="497190" indent="0">
              <a:buNone/>
              <a:defRPr sz="1300"/>
            </a:lvl2pPr>
            <a:lvl3pPr marL="994377" indent="0">
              <a:buNone/>
              <a:defRPr sz="1100"/>
            </a:lvl3pPr>
            <a:lvl4pPr marL="1491566" indent="0">
              <a:buNone/>
              <a:defRPr sz="1000"/>
            </a:lvl4pPr>
            <a:lvl5pPr marL="1988756" indent="0">
              <a:buNone/>
              <a:defRPr sz="1000"/>
            </a:lvl5pPr>
            <a:lvl6pPr marL="2485943" indent="0">
              <a:buNone/>
              <a:defRPr sz="1000"/>
            </a:lvl6pPr>
            <a:lvl7pPr marL="2983133" indent="0">
              <a:buNone/>
              <a:defRPr sz="1000"/>
            </a:lvl7pPr>
            <a:lvl8pPr marL="3480322" indent="0">
              <a:buNone/>
              <a:defRPr sz="1000"/>
            </a:lvl8pPr>
            <a:lvl9pPr marL="3977510" indent="0">
              <a:buNone/>
              <a:defRPr sz="10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430FBC44-582C-403A-813D-4B67D0921AB2}" type="datetime1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23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7" y="5293995"/>
            <a:ext cx="6413183" cy="624986"/>
          </a:xfrm>
          <a:prstGeom prst="rect">
            <a:avLst/>
          </a:prstGeom>
        </p:spPr>
        <p:txBody>
          <a:bodyPr lIns="99438" tIns="49719" rIns="99438" bIns="49719" anchor="b"/>
          <a:lstStyle>
            <a:lvl1pPr algn="l">
              <a:defRPr sz="2200" b="1"/>
            </a:lvl1pPr>
          </a:lstStyle>
          <a:p>
            <a:r>
              <a:rPr lang="ta-IN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7" y="675755"/>
            <a:ext cx="6413183" cy="4537710"/>
          </a:xfrm>
          <a:prstGeom prst="rect">
            <a:avLst/>
          </a:prstGeom>
        </p:spPr>
        <p:txBody>
          <a:bodyPr lIns="99438" tIns="49719" rIns="99438" bIns="49719"/>
          <a:lstStyle>
            <a:lvl1pPr marL="0" indent="0">
              <a:buNone/>
              <a:defRPr sz="3500"/>
            </a:lvl1pPr>
            <a:lvl2pPr marL="497190" indent="0">
              <a:buNone/>
              <a:defRPr sz="3000"/>
            </a:lvl2pPr>
            <a:lvl3pPr marL="994377" indent="0">
              <a:buNone/>
              <a:defRPr sz="2600"/>
            </a:lvl3pPr>
            <a:lvl4pPr marL="1491566" indent="0">
              <a:buNone/>
              <a:defRPr sz="2200"/>
            </a:lvl4pPr>
            <a:lvl5pPr marL="1988756" indent="0">
              <a:buNone/>
              <a:defRPr sz="2200"/>
            </a:lvl5pPr>
            <a:lvl6pPr marL="2485943" indent="0">
              <a:buNone/>
              <a:defRPr sz="2200"/>
            </a:lvl6pPr>
            <a:lvl7pPr marL="2983133" indent="0">
              <a:buNone/>
              <a:defRPr sz="2200"/>
            </a:lvl7pPr>
            <a:lvl8pPr marL="3480322" indent="0">
              <a:buNone/>
              <a:defRPr sz="2200"/>
            </a:lvl8pPr>
            <a:lvl9pPr marL="3977510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7" y="5918981"/>
            <a:ext cx="6413183" cy="887584"/>
          </a:xfrm>
          <a:prstGeom prst="rect">
            <a:avLst/>
          </a:prstGeom>
        </p:spPr>
        <p:txBody>
          <a:bodyPr lIns="99438" tIns="49719" rIns="99438" bIns="49719"/>
          <a:lstStyle>
            <a:lvl1pPr marL="0" indent="0">
              <a:buNone/>
              <a:defRPr sz="1500"/>
            </a:lvl1pPr>
            <a:lvl2pPr marL="497190" indent="0">
              <a:buNone/>
              <a:defRPr sz="1300"/>
            </a:lvl2pPr>
            <a:lvl3pPr marL="994377" indent="0">
              <a:buNone/>
              <a:defRPr sz="1100"/>
            </a:lvl3pPr>
            <a:lvl4pPr marL="1491566" indent="0">
              <a:buNone/>
              <a:defRPr sz="1000"/>
            </a:lvl4pPr>
            <a:lvl5pPr marL="1988756" indent="0">
              <a:buNone/>
              <a:defRPr sz="1000"/>
            </a:lvl5pPr>
            <a:lvl6pPr marL="2485943" indent="0">
              <a:buNone/>
              <a:defRPr sz="1000"/>
            </a:lvl6pPr>
            <a:lvl7pPr marL="2983133" indent="0">
              <a:buNone/>
              <a:defRPr sz="1000"/>
            </a:lvl7pPr>
            <a:lvl8pPr marL="3480322" indent="0">
              <a:buNone/>
              <a:defRPr sz="1000"/>
            </a:lvl8pPr>
            <a:lvl9pPr marL="3977510" indent="0">
              <a:buNone/>
              <a:defRPr sz="1000"/>
            </a:lvl9pPr>
          </a:lstStyle>
          <a:p>
            <a:pPr lvl="0"/>
            <a:r>
              <a:rPr lang="ta-I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432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5D8BEFDF-D877-4BCA-937E-C56A4EC1D6FF}" type="datetime1">
              <a:rPr lang="en-US" smtClean="0"/>
              <a:t>12/7/2015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1952" y="7009645"/>
            <a:ext cx="3384735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60190" y="7009645"/>
            <a:ext cx="2494016" cy="402652"/>
          </a:xfrm>
          <a:prstGeom prst="rect">
            <a:avLst/>
          </a:prstGeom>
        </p:spPr>
        <p:txBody>
          <a:bodyPr lIns="99438" tIns="49719" rIns="99438" bIns="49719"/>
          <a:lstStyle/>
          <a:p>
            <a:fld id="{3AD2871C-5A1F-7E48-958E-1420BDA97A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34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pbanjac\Desktop\memo templates\general_bckg.pn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-2738" y="0"/>
            <a:ext cx="10704077" cy="7564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835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9719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2892" indent="-372892" algn="l" defTabSz="497190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7932" indent="-310743" algn="l" defTabSz="497190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2972" indent="-248594" algn="l" defTabSz="497190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0161" indent="-248594" algn="l" defTabSz="49719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7349" indent="-248594" algn="l" defTabSz="49719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4539" indent="-248594" algn="l" defTabSz="4971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1726" indent="-248594" algn="l" defTabSz="4971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28916" indent="-248594" algn="l" defTabSz="4971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26104" indent="-248594" algn="l" defTabSz="49719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190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4377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1566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88756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5943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3133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0322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77510" algn="l" defTabSz="49719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0" indent="0" algn="ctr">
              <a:buNone/>
            </a:pPr>
            <a:endParaRPr lang="en-US" b="1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0" indent="0" algn="ctr">
              <a:buNone/>
            </a:pPr>
            <a:r>
              <a:rPr lang="en-US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Sastanak</a:t>
            </a:r>
            <a:r>
              <a:rPr lang="en-US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foruma</a:t>
            </a:r>
            <a:r>
              <a:rPr lang="en-US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za</a:t>
            </a:r>
            <a:r>
              <a:rPr lang="en-US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koordinaciju</a:t>
            </a:r>
            <a:r>
              <a:rPr lang="en-US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donatora</a:t>
            </a:r>
            <a:endParaRPr lang="en-US" b="1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0" indent="0" algn="ctr">
              <a:buNone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0" indent="0" algn="ctr">
              <a:buNone/>
            </a:pPr>
            <a:r>
              <a:rPr lang="en-US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Sarajevo – </a:t>
            </a:r>
            <a:r>
              <a:rPr lang="en-US" sz="2500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Utorak</a:t>
            </a:r>
            <a:r>
              <a:rPr lang="en-US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, 8</a:t>
            </a:r>
            <a:r>
              <a:rPr lang="bs-Latn-BA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  <a:r>
              <a:rPr lang="en-US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sz="2500" dirty="0" err="1">
                <a:solidFill>
                  <a:schemeClr val="bg1"/>
                </a:solidFill>
                <a:latin typeface="Myriad Pro" panose="020B0503030403020204" pitchFamily="34" charset="0"/>
              </a:rPr>
              <a:t>d</a:t>
            </a:r>
            <a:r>
              <a:rPr lang="en-US" sz="2500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ecembar</a:t>
            </a:r>
            <a:r>
              <a:rPr lang="en-US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2015</a:t>
            </a:r>
          </a:p>
          <a:p>
            <a:pPr marL="0" indent="0" algn="ctr">
              <a:buNone/>
            </a:pPr>
            <a:r>
              <a:rPr lang="en-US" sz="2500" i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Zgrada</a:t>
            </a:r>
            <a:r>
              <a:rPr lang="en-US" sz="2500" i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sz="2500" i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Parlamentarne</a:t>
            </a:r>
            <a:r>
              <a:rPr lang="en-US" sz="2500" i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sz="2500" i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skup</a:t>
            </a:r>
            <a:r>
              <a:rPr lang="bs-Latn-BA" sz="2500" i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štine</a:t>
            </a:r>
            <a:endParaRPr lang="en-US" sz="2500" i="1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06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619" y="1797995"/>
            <a:ext cx="9581444" cy="2580665"/>
          </a:xfrm>
        </p:spPr>
        <p:txBody>
          <a:bodyPr/>
          <a:lstStyle/>
          <a:p>
            <a:pPr algn="l"/>
            <a:r>
              <a:rPr lang="en-GB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/>
            </a:r>
            <a:br>
              <a:rPr lang="en-GB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GB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TB </a:t>
            </a:r>
            <a:r>
              <a:rPr lang="bs-Latn-BA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i</a:t>
            </a:r>
            <a:r>
              <a:rPr lang="en-GB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GB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HIV </a:t>
            </a:r>
            <a:r>
              <a:rPr lang="en-GB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program</a:t>
            </a:r>
            <a:r>
              <a:rPr lang="bs-Latn-BA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 u </a:t>
            </a:r>
            <a:r>
              <a:rPr lang="en-GB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BIH</a:t>
            </a:r>
            <a:r>
              <a:rPr lang="en-GB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: </a:t>
            </a:r>
            <a:br>
              <a:rPr lang="en-GB" sz="3600" b="1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3600" b="1" dirty="0">
                <a:solidFill>
                  <a:schemeClr val="bg1"/>
                </a:solidFill>
                <a:latin typeface="Myriad Pro" panose="020B0503030403020204" pitchFamily="34" charset="0"/>
              </a:rPr>
              <a:t>S</a:t>
            </a:r>
            <a:r>
              <a:rPr lang="bs-Latn-BA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tatus i </a:t>
            </a:r>
            <a:r>
              <a:rPr lang="en-US" sz="3600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tranzicija</a:t>
            </a:r>
            <a:r>
              <a:rPr lang="bs-Latn-BA" sz="36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na državno vlasništvo</a:t>
            </a:r>
            <a:r>
              <a:rPr lang="en-GB" sz="3600" b="1" dirty="0" smtClean="0">
                <a:solidFill>
                  <a:schemeClr val="bg1"/>
                </a:solidFill>
              </a:rPr>
              <a:t/>
            </a:r>
            <a:br>
              <a:rPr lang="en-GB" sz="3600" b="1" dirty="0" smtClean="0">
                <a:solidFill>
                  <a:schemeClr val="bg1"/>
                </a:solidFill>
              </a:rPr>
            </a:br>
            <a:r>
              <a:rPr lang="en-GB" sz="3600" b="1" dirty="0" smtClean="0">
                <a:solidFill>
                  <a:schemeClr val="bg1"/>
                </a:solidFill>
              </a:rPr>
              <a:t/>
            </a:r>
            <a:br>
              <a:rPr lang="en-GB" sz="3600" b="1" dirty="0" smtClean="0">
                <a:solidFill>
                  <a:schemeClr val="bg1"/>
                </a:solidFill>
              </a:rPr>
            </a:br>
            <a:r>
              <a:rPr lang="en-GB" sz="3600" b="1" dirty="0">
                <a:solidFill>
                  <a:schemeClr val="bg1"/>
                </a:solidFill>
              </a:rPr>
              <a:t/>
            </a:r>
            <a:br>
              <a:rPr lang="en-GB" sz="3600" b="1" dirty="0">
                <a:solidFill>
                  <a:schemeClr val="bg1"/>
                </a:solidFill>
              </a:rPr>
            </a:br>
            <a:r>
              <a:rPr lang="en-GB" sz="3600" b="1" dirty="0">
                <a:solidFill>
                  <a:schemeClr val="bg1"/>
                </a:solidFill>
              </a:rPr>
              <a:t/>
            </a:r>
            <a:br>
              <a:rPr lang="en-GB" sz="3600" b="1" dirty="0">
                <a:solidFill>
                  <a:schemeClr val="bg1"/>
                </a:solidFill>
              </a:rPr>
            </a:br>
            <a:r>
              <a:rPr lang="en-US" sz="2500" dirty="0">
                <a:solidFill>
                  <a:schemeClr val="bg1"/>
                </a:solidFill>
                <a:latin typeface="Myriad Pro" panose="020B0503030403020204" pitchFamily="34" charset="0"/>
              </a:rPr>
              <a:t>Armin </a:t>
            </a:r>
            <a:r>
              <a:rPr lang="en-US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Sir</a:t>
            </a:r>
            <a:r>
              <a:rPr lang="bs-Latn-BA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ć</a:t>
            </a:r>
            <a:r>
              <a:rPr lang="en-US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</a:t>
            </a:r>
            <a:r>
              <a:rPr lang="en-US" sz="2500" dirty="0">
                <a:solidFill>
                  <a:schemeClr val="bg1"/>
                </a:solidFill>
                <a:latin typeface="Myriad Pro" panose="020B0503030403020204" pitchFamily="34" charset="0"/>
              </a:rPr>
              <a:t>,</a:t>
            </a:r>
            <a:br>
              <a:rPr lang="en-US" sz="2500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bs-Latn-BA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Viši koordinator programa/Lider sektora za socijalnu </a:t>
            </a:r>
            <a:r>
              <a:rPr lang="bs-Latn-BA" sz="2500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inkluziju</a:t>
            </a:r>
            <a:r>
              <a:rPr lang="bs-Latn-BA" sz="2500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i demokratsko upravljanje</a:t>
            </a:r>
            <a:r>
              <a:rPr lang="en-US" sz="2500" dirty="0">
                <a:solidFill>
                  <a:schemeClr val="bg1"/>
                </a:solidFill>
                <a:latin typeface="Myriad Pro" panose="020B0503030403020204" pitchFamily="34" charset="0"/>
              </a:rPr>
              <a:t/>
            </a:r>
            <a:br>
              <a:rPr lang="en-US" sz="2500" dirty="0">
                <a:solidFill>
                  <a:schemeClr val="bg1"/>
                </a:solidFill>
                <a:latin typeface="Myriad Pro" panose="020B0503030403020204" pitchFamily="34" charset="0"/>
              </a:rPr>
            </a:br>
            <a:r>
              <a:rPr lang="en-US" sz="2500" dirty="0">
                <a:solidFill>
                  <a:schemeClr val="bg1"/>
                </a:solidFill>
                <a:latin typeface="Myriad Pro" panose="020B0503030403020204" pitchFamily="34" charset="0"/>
              </a:rPr>
              <a:t>UNDP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i="1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2200" y="1639600"/>
            <a:ext cx="32633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3200" dirty="0" smtClean="0">
                <a:solidFill>
                  <a:prstClr val="white"/>
                </a:solidFill>
                <a:ea typeface="+mj-ea"/>
                <a:cs typeface="+mj-cs"/>
              </a:rPr>
              <a:t>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-128052"/>
            <a:ext cx="978568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bs-Latn-BA" sz="2300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	</a:t>
            </a:r>
            <a:r>
              <a:rPr lang="en-US" b="1" dirty="0">
                <a:solidFill>
                  <a:schemeClr val="bg1"/>
                </a:solidFill>
              </a:rPr>
              <a:t/>
            </a:r>
            <a:br>
              <a:rPr lang="en-US" b="1" dirty="0">
                <a:solidFill>
                  <a:schemeClr val="bg1"/>
                </a:solidFill>
              </a:rPr>
            </a:br>
            <a:endParaRPr lang="bs-Latn-BA" b="1" dirty="0">
              <a:solidFill>
                <a:schemeClr val="bg1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bs-Latn-BA" dirty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9889" y="947605"/>
            <a:ext cx="780887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b="1" dirty="0">
                <a:solidFill>
                  <a:schemeClr val="bg1"/>
                </a:solidFill>
                <a:latin typeface="Myriad Pro" panose="020B0503030403020204" pitchFamily="34" charset="0"/>
              </a:rPr>
              <a:t>HIV/TB </a:t>
            </a:r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program</a:t>
            </a:r>
            <a:r>
              <a:rPr lang="en-US" sz="2500" b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i</a:t>
            </a:r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ukratko</a:t>
            </a:r>
            <a:endParaRPr lang="en-US" sz="2500" b="1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1592" y="1948169"/>
            <a:ext cx="929409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Od 2006 Globalni fond za borbu protiv AIDS-a, Tuberkuloze i Malarije (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GFATM</a:t>
            </a:r>
            <a:r>
              <a:rPr lang="en-US" dirty="0">
                <a:solidFill>
                  <a:schemeClr val="bg1"/>
                </a:solidFill>
                <a:latin typeface="Myriad Pro" panose="020B0503030403020204" pitchFamily="34" charset="0"/>
              </a:rPr>
              <a:t>)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je kroz 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č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etiri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granta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investirao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60 million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a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US</a:t>
            </a:r>
            <a:r>
              <a:rPr lang="en-US" dirty="0">
                <a:solidFill>
                  <a:schemeClr val="bg1"/>
                </a:solidFill>
                <a:latin typeface="Myriad Pro" panose="020B0503030403020204" pitchFamily="34" charset="0"/>
              </a:rPr>
              <a:t>$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u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BiH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za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prevenciju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I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kontrolu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t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uberkuloz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e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HIV/AIDS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a</a:t>
            </a:r>
            <a:endParaRPr lang="bs-Latn-BA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UNDP,  primarni primalac za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sva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četri granta uz podprimatelje: Zavod za javno zdravstvo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Federacij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e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Bosne i Hercegovine, Institut za javno zdravstvo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Republi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ke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Srpsk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e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,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9 nevladinih organizacija za HIV i  6 nevladinih organizacija za program tuberkuloze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Izvršni organ za provođenje programa je 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Državno koordinaciono tijelo za razvoj i praćenje implementacije programa Globalnog fonda za borbu protiv HIV/AIDS-a, malarije i tuberkuloze u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BiH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(</a:t>
            </a:r>
            <a:r>
              <a:rPr lang="en-US" i="1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eng.</a:t>
            </a:r>
            <a:r>
              <a:rPr lang="en-US" i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CCM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)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	</a:t>
            </a:r>
            <a:endParaRPr lang="en-US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just"/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Fokus HIV programa je bio na prevenciji,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t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uberkuloze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na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dijagnostici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I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liječenj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</a:t>
            </a: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98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88690"/>
            <a:ext cx="965527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	</a:t>
            </a:r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Ključna dostignuća:</a:t>
            </a:r>
            <a:endParaRPr lang="en-US" sz="2500" b="1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6653" y="2203231"/>
            <a:ext cx="90286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Bosna i Hercegovina ima najmanju prevalencu HIV-a u regiji: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&gt; </a:t>
            </a:r>
            <a:r>
              <a:rPr lang="en-US" dirty="0">
                <a:solidFill>
                  <a:schemeClr val="bg1"/>
                </a:solidFill>
                <a:latin typeface="Myriad Pro" panose="020B0503030403020204" pitchFamily="34" charset="0"/>
              </a:rPr>
              <a:t>BiH 7‰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tj.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7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inficiranih na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100,000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osoba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.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Npr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.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Srbija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Myriad Pro" panose="020B0503030403020204" pitchFamily="34" charset="0"/>
              </a:rPr>
              <a:t>28‰,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Hrvatska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Myriad Pro" panose="020B0503030403020204" pitchFamily="34" charset="0"/>
              </a:rPr>
              <a:t>27‰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 Crna Gora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Myriad Pro" panose="020B0503030403020204" pitchFamily="34" charset="0"/>
              </a:rPr>
              <a:t>20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‰…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bs-Latn-BA" dirty="0" smtClean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Smanjen broj pacijenata tuberkuloze u BiH od 2.372 u 2007. na 1.190 u 2014. (50%). Program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t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uberkuloze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omogucio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unaprijedjenje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dijagnostickih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procedura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I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procesa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l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iječenja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(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bolni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č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ke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sobe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,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lab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ratorije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itd.)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Deset centara za opioidnu substitucijsku terapiju (OST) je uspostavljeno kroz HIV program u posljednjih deset godina. Trenutno,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oko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1.250 klijenata su na OST- u u cijeloj BiH.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902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77385" y="4973316"/>
            <a:ext cx="99442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1335" y="661189"/>
            <a:ext cx="5741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604377" y="2772581"/>
            <a:ext cx="9198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Danas, ova zemlja ima objekte, znanje i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mehanizme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,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ne samo da se učinkovito bori protiv obje bolesti,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 već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centre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koji mogu  poslužiti i kao regionalni referentni centri u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korištenju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značajnih investicija koje su 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do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sada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bile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osigurane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od strane Globalnog fonda.</a:t>
            </a:r>
          </a:p>
          <a:p>
            <a:pPr algn="just"/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47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8804" y="1273217"/>
            <a:ext cx="233269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Trenutni status</a:t>
            </a:r>
            <a:endParaRPr lang="en-US" sz="2500" b="1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0314" y="2219469"/>
            <a:ext cx="907529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Državno koordinaciono tijelo za razvoj i praćenje implementacije programa Globalnog fonda za borbu protiv HIV/AIDS-a, malarije i tuberkuloze u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BiH (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CCM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) uz podršku UNDP-a razvio je plan tranzicije za održivost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aktivnosti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uspostavljenih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HIV I TB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programima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, a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nakon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odlaska GFATM-a krajem 2016.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Za razliku od značajnih sredstava koja su izdvojena za oba programa u posljednjih devet godina, što je u prosjeku 7 mil USD $ godišnje, BiH bi trebala oko 3 mil USD $ godišnje kako bi se osigurala održivost. S obzirom na budžetsku situaciju i druge prioritete, BiH bi mogla imati ozbiljne probleme  u obezbjeđivanju sredstava.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55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9487" y="1057889"/>
            <a:ext cx="285879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Budućnost, izazovi</a:t>
            </a:r>
            <a:endParaRPr lang="en-US" sz="2500" b="1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7947" y="1807641"/>
            <a:ext cx="962045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Ukoliko 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se ne pronađu sredstva za period nakon </a:t>
            </a:r>
            <a:r>
              <a:rPr lang="en-US" dirty="0" err="1" smtClean="0">
                <a:solidFill>
                  <a:schemeClr val="bg1"/>
                </a:solidFill>
                <a:latin typeface="Myriad Pro" panose="020B0503030403020204" pitchFamily="34" charset="0"/>
              </a:rPr>
              <a:t>podrske</a:t>
            </a:r>
            <a:r>
              <a:rPr lang="en-US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GF-a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, rizik može biti previsok i može prouzrokovati povećanje incidence i HIV-a i TB-a kao što je bio slučaj u nekim zemljama nakon povlačenja GF-a.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Npr. Rumunija: desetrostuko povećanje HIV infekcija nakon povlačenja GF-a u 2010. Od 12-129 godišnje!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Obeshrabrujući trendovi – migracije, ilegalne droge, granice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Još veći pritisak se očekuje nakon što se Hrvatska pridruži Šengenskom graničnom režimu itd.</a:t>
            </a:r>
          </a:p>
          <a:p>
            <a:pPr algn="just"/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just"/>
            <a:endParaRPr lang="en-GB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417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48803" y="769345"/>
            <a:ext cx="2186496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s-Latn-BA" sz="2500" b="1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Šta UNDP radi</a:t>
            </a:r>
            <a:endParaRPr lang="en-US" sz="2500" b="1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2325" y="1924952"/>
            <a:ext cx="88359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UNDP je posvećen kontinuiranoj podršci u borbi protiv HIV-a i </a:t>
            </a:r>
            <a:r>
              <a:rPr lang="en-US" smtClean="0">
                <a:solidFill>
                  <a:schemeClr val="bg1"/>
                </a:solidFill>
                <a:latin typeface="Myriad Pro" panose="020B0503030403020204" pitchFamily="34" charset="0"/>
              </a:rPr>
              <a:t>t</a:t>
            </a:r>
            <a:r>
              <a:rPr lang="bs-Latn-BA" smtClean="0">
                <a:solidFill>
                  <a:schemeClr val="bg1"/>
                </a:solidFill>
                <a:latin typeface="Myriad Pro" panose="020B0503030403020204" pitchFamily="34" charset="0"/>
              </a:rPr>
              <a:t>uberkuloze 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u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BiH, a 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u </a:t>
            </a: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skladu sa odobrenim planovima tranzicije, i nastojat će da sa svojim partnerima u BiH nađe alternativne izvore sredstava za aktivnosti koje su od posebne važnosti za zemlju.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bs-Latn-BA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Jedna takva aktivnost je smanjenje štete, tj. podrška centrima za opioidnu substitucijsku terapiju (OST), posebno sa aspekta izazova </a:t>
            </a:r>
            <a:r>
              <a:rPr lang="bs-Latn-BA" dirty="0">
                <a:solidFill>
                  <a:schemeClr val="bg1"/>
                </a:solidFill>
                <a:latin typeface="Myriad Pro" panose="020B0503030403020204" pitchFamily="34" charset="0"/>
              </a:rPr>
              <a:t>koje sa sobom donosi zloupotreba droga </a:t>
            </a:r>
            <a:endParaRPr lang="en-GB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algn="just"/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bs-Latn-BA" dirty="0" smtClean="0">
                <a:solidFill>
                  <a:schemeClr val="bg1"/>
                </a:solidFill>
                <a:latin typeface="Myriad Pro" panose="020B0503030403020204" pitchFamily="34" charset="0"/>
              </a:rPr>
              <a:t>S tim u vezi, UNDP radi zajedno sa UNODC na razvoju sveobuhvatnog programa sa ciljem smanjenja štetnih uticaja prodaje droga, zloupotrebe droga i zavisnosti u BiH </a:t>
            </a:r>
            <a:endParaRPr lang="en-US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3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7C83A99151424DA79126A3F237DF08" ma:contentTypeVersion="0" ma:contentTypeDescription="Create a new document." ma:contentTypeScope="" ma:versionID="83e794782d7d4dbd2f59039149d5c1cf">
  <xsd:schema xmlns:xsd="http://www.w3.org/2001/XMLSchema" xmlns:p="http://schemas.microsoft.com/office/2006/metadata/properties" targetNamespace="http://schemas.microsoft.com/office/2006/metadata/properties" ma:root="true" ma:fieldsID="46ce51841bcaebe75ae25adb2fb3cbe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5395A07-0761-4751-BA8C-8805881870D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F5319ED-6809-485B-8A22-8D4EB34441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45331B3-98AE-49A4-B7AB-77D4DA58BCF7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8983</TotalTime>
  <Words>591</Words>
  <Application>Microsoft Office PowerPoint</Application>
  <PresentationFormat>Custom</PresentationFormat>
  <Paragraphs>56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Algerian</vt:lpstr>
      <vt:lpstr>Arial</vt:lpstr>
      <vt:lpstr>Calibri</vt:lpstr>
      <vt:lpstr>Latha</vt:lpstr>
      <vt:lpstr>Myriad Pro</vt:lpstr>
      <vt:lpstr>Office Theme</vt:lpstr>
      <vt:lpstr>PowerPoint Presentation</vt:lpstr>
      <vt:lpstr> TB i HIV programi u BIH:  Status i tranzicija na državno vlasništvo    Armin Sirćo, Viši koordinator programa/Lider sektora za socijalnu inkluziju i demokratsko upravljanje UNDP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Kudos1</dc:creator>
  <cp:lastModifiedBy>Jasmina Islambegovic</cp:lastModifiedBy>
  <cp:revision>288</cp:revision>
  <cp:lastPrinted>2015-12-07T10:35:39Z</cp:lastPrinted>
  <dcterms:created xsi:type="dcterms:W3CDTF">2012-03-08T13:11:03Z</dcterms:created>
  <dcterms:modified xsi:type="dcterms:W3CDTF">2015-12-07T13:30:45Z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0x010100D17C83A99151424DA79126A3F237DF08</vt:lpwstr>
  </property>
</Properties>
</file>